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885" r:id="rId2"/>
    <p:sldMasterId id="2147484339" r:id="rId3"/>
    <p:sldMasterId id="2147484413" r:id="rId4"/>
    <p:sldMasterId id="2147484442" r:id="rId5"/>
    <p:sldMasterId id="2147484493" r:id="rId6"/>
    <p:sldMasterId id="2147484505" r:id="rId7"/>
  </p:sldMasterIdLst>
  <p:notesMasterIdLst>
    <p:notesMasterId r:id="rId23"/>
  </p:notesMasterIdLst>
  <p:handoutMasterIdLst>
    <p:handoutMasterId r:id="rId24"/>
  </p:handoutMasterIdLst>
  <p:sldIdLst>
    <p:sldId id="862" r:id="rId8"/>
    <p:sldId id="968" r:id="rId9"/>
    <p:sldId id="1232" r:id="rId10"/>
    <p:sldId id="1157" r:id="rId11"/>
    <p:sldId id="1225" r:id="rId12"/>
    <p:sldId id="1240" r:id="rId13"/>
    <p:sldId id="265" r:id="rId14"/>
    <p:sldId id="1161" r:id="rId15"/>
    <p:sldId id="1256" r:id="rId16"/>
    <p:sldId id="1259" r:id="rId17"/>
    <p:sldId id="1263" r:id="rId18"/>
    <p:sldId id="1262" r:id="rId19"/>
    <p:sldId id="1265" r:id="rId20"/>
    <p:sldId id="1271" r:id="rId21"/>
    <p:sldId id="1269" r:id="rId22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00FF"/>
    <a:srgbClr val="33CC33"/>
    <a:srgbClr val="CC0099"/>
    <a:srgbClr val="FF9900"/>
    <a:srgbClr val="66CCFF"/>
    <a:srgbClr val="DDDDDD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EC972-75C3-4CC6-ADA2-B3A04B182EA8}" v="8" dt="2022-10-27T08:50:22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3792" autoAdjust="0"/>
  </p:normalViewPr>
  <p:slideViewPr>
    <p:cSldViewPr>
      <p:cViewPr varScale="1">
        <p:scale>
          <a:sx n="63" d="100"/>
          <a:sy n="63" d="100"/>
        </p:scale>
        <p:origin x="6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3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3"/>
            <a:ext cx="304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79" tIns="47638" rIns="95279" bIns="47638" numCol="1" anchor="t" anchorCtr="0" compatLnSpc="1">
            <a:prstTxWarp prst="textNoShape">
              <a:avLst/>
            </a:prstTxWarp>
          </a:bodyPr>
          <a:lstStyle>
            <a:lvl1pPr defTabSz="951986" eaLnBrk="0" hangingPunct="0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9" y="3"/>
            <a:ext cx="312737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79" tIns="47638" rIns="95279" bIns="47638" numCol="1" anchor="t" anchorCtr="0" compatLnSpc="1">
            <a:prstTxWarp prst="textNoShape">
              <a:avLst/>
            </a:prstTxWarp>
          </a:bodyPr>
          <a:lstStyle>
            <a:lvl1pPr algn="r" defTabSz="951986" eaLnBrk="0" hangingPunct="0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9753607"/>
            <a:ext cx="30464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79" tIns="47638" rIns="95279" bIns="47638" numCol="1" anchor="b" anchorCtr="0" compatLnSpc="1">
            <a:prstTxWarp prst="textNoShape">
              <a:avLst/>
            </a:prstTxWarp>
          </a:bodyPr>
          <a:lstStyle>
            <a:lvl1pPr defTabSz="951986" eaLnBrk="0" hangingPunct="0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9" y="9753607"/>
            <a:ext cx="312737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79" tIns="47638" rIns="95279" bIns="47638" numCol="1" anchor="b" anchorCtr="0" compatLnSpc="1">
            <a:prstTxWarp prst="textNoShape">
              <a:avLst/>
            </a:prstTxWarp>
          </a:bodyPr>
          <a:lstStyle>
            <a:lvl1pPr algn="r" defTabSz="951986" eaLnBrk="0" hangingPunct="0">
              <a:defRPr sz="1300" u="none">
                <a:cs typeface="+mn-cs"/>
              </a:defRPr>
            </a:lvl1pPr>
          </a:lstStyle>
          <a:p>
            <a:pPr>
              <a:defRPr/>
            </a:pPr>
            <a:fld id="{8C9671ED-92C6-475B-8093-EC978D82DF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76575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3" tIns="47797" rIns="95593" bIns="47797" numCol="1" anchor="t" anchorCtr="0" compatLnSpc="1">
            <a:prstTxWarp prst="textNoShape">
              <a:avLst/>
            </a:prstTxWarp>
          </a:bodyPr>
          <a:lstStyle>
            <a:lvl1pPr defTabSz="956787" eaLnBrk="0" hangingPunct="0">
              <a:defRPr sz="13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41" y="7"/>
            <a:ext cx="3076575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3" tIns="47797" rIns="95593" bIns="47797" numCol="1" anchor="t" anchorCtr="0" compatLnSpc="1">
            <a:prstTxWarp prst="textNoShape">
              <a:avLst/>
            </a:prstTxWarp>
          </a:bodyPr>
          <a:lstStyle>
            <a:lvl1pPr algn="r" defTabSz="956787" eaLnBrk="0" hangingPunct="0">
              <a:defRPr sz="13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4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3" tIns="47797" rIns="95593" bIns="47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3" tIns="47797" rIns="95593" bIns="47797" numCol="1" anchor="b" anchorCtr="0" compatLnSpc="1">
            <a:prstTxWarp prst="textNoShape">
              <a:avLst/>
            </a:prstTxWarp>
          </a:bodyPr>
          <a:lstStyle>
            <a:lvl1pPr defTabSz="956787" eaLnBrk="0" hangingPunct="0">
              <a:defRPr sz="13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41" y="9720264"/>
            <a:ext cx="3076575" cy="5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3" tIns="47797" rIns="95593" bIns="47797" numCol="1" anchor="b" anchorCtr="0" compatLnSpc="1">
            <a:prstTxWarp prst="textNoShape">
              <a:avLst/>
            </a:prstTxWarp>
          </a:bodyPr>
          <a:lstStyle>
            <a:lvl1pPr algn="r" defTabSz="956787" eaLnBrk="0" hangingPunct="0">
              <a:defRPr sz="13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1212ED-961E-4774-9E32-398EAB208B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17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57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534" indent="-275589" defTabSz="91557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360" indent="-220472" defTabSz="91557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302" indent="-220472" defTabSz="91557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245" indent="-220472" defTabSz="91557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5187" indent="-220472" defTabSz="9155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6132" indent="-220472" defTabSz="9155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7075" indent="-220472" defTabSz="9155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8019" indent="-220472" defTabSz="9155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760C3D-BDEB-44AB-B1D2-BC5410AA0B2F}" type="slidenum">
              <a:rPr lang="it-IT" sz="1200">
                <a:latin typeface="Times New Roman" pitchFamily="18" charset="0"/>
              </a:rPr>
              <a:pPr/>
              <a:t>1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3051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08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2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2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4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Rilancio e diffusione in tutti i territori dei servizi Informagiovani, facendoli diventare solido punto di riferimento di una rete ampia di realtà che operano sul territorio e di coordinamento delle iniziative locali che interessano e coinvolgono i giovani stessi.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6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300" b="1" dirty="0">
              <a:solidFill>
                <a:srgbClr val="FF0000"/>
              </a:solidFill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8850" indent="-28802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52077" indent="-230416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12908" indent="-230416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73738" indent="-230416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34569" indent="-2304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95399" indent="-2304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56230" indent="-2304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917060" indent="-2304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805E4-57EE-48F0-BFB7-02646CA44C85}" type="slidenum">
              <a:rPr kumimoji="0" lang="it-IT" alt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1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882C-B867-4FE7-97C9-87FBF93DC8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0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10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410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3400"/>
            <a:ext cx="4727575" cy="266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212ED-961E-4774-9E32-398EAB208B6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9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7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212ED-961E-4774-9E32-398EAB208B6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67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9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0617C-9938-441B-B73D-E29C1723DC81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879C-CCB5-4075-80C6-84B872831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734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4D0-47F9-4CB7-B3C9-8DB5B17F2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34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532B-F7C6-4D71-A923-EFFBAD9BB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29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4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525711" y="5526424"/>
            <a:ext cx="11107023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732649" y="494951"/>
            <a:ext cx="2936137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 descr="DAMMI TRE PARO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83" y="5526424"/>
            <a:ext cx="2339877" cy="696157"/>
          </a:xfrm>
          <a:prstGeom prst="rect">
            <a:avLst/>
          </a:prstGeom>
        </p:spPr>
      </p:pic>
      <p:pic>
        <p:nvPicPr>
          <p:cNvPr id="10" name="Immagine 9" descr="logo fondazione adecco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9368" y="5518415"/>
            <a:ext cx="2147147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829" y="5484859"/>
            <a:ext cx="1377071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7" y="5475746"/>
            <a:ext cx="3262733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34225" y="125835"/>
            <a:ext cx="154357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24376" y="125835"/>
            <a:ext cx="1243393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\\DFC.LOCALE\AreaComuneATutti\Comunicazione\2014\05 PRODOTTI EDITORIALI\BANDI\BANDO WELFARE\LOGO_welfare in azione CENTRATO MEDIO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09" y="190749"/>
            <a:ext cx="1344060" cy="1067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tangolo 9"/>
          <p:cNvSpPr/>
          <p:nvPr userDrawn="1"/>
        </p:nvSpPr>
        <p:spPr>
          <a:xfrm>
            <a:off x="134224" y="190749"/>
            <a:ext cx="1756095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9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9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18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2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88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84811A3-2112-437C-A1A9-CAAF5FDC7664}" type="slidenum">
              <a:rPr lang="en-US" u="none" smtClean="0">
                <a:solidFill>
                  <a:srgbClr val="000000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u="none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3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3E94-8CF8-452E-A16D-BEC7B801D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866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4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8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3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525711" y="5526424"/>
            <a:ext cx="11107023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732649" y="494951"/>
            <a:ext cx="2936137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 descr="DAMMI TRE PARO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83" y="5526424"/>
            <a:ext cx="2339877" cy="696157"/>
          </a:xfrm>
          <a:prstGeom prst="rect">
            <a:avLst/>
          </a:prstGeom>
        </p:spPr>
      </p:pic>
      <p:pic>
        <p:nvPicPr>
          <p:cNvPr id="10" name="Immagine 9" descr="logo fondazione adecco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9368" y="5518415"/>
            <a:ext cx="2147147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829" y="5484859"/>
            <a:ext cx="1377071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7" y="5475746"/>
            <a:ext cx="3262733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0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34225" y="125835"/>
            <a:ext cx="154357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24376" y="125835"/>
            <a:ext cx="1243393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\\DFC.LOCALE\AreaComuneATutti\Comunicazione\2014\05 PRODOTTI EDITORIALI\BANDI\BANDO WELFARE\LOGO_welfare in azione CENTRATO MEDIO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09" y="190749"/>
            <a:ext cx="1344060" cy="1067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tangolo 9"/>
          <p:cNvSpPr/>
          <p:nvPr userDrawn="1"/>
        </p:nvSpPr>
        <p:spPr>
          <a:xfrm>
            <a:off x="134224" y="190749"/>
            <a:ext cx="1756095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5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87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2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21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B1C6-EE61-45B1-B06A-C6573AC79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364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84811A3-2112-437C-A1A9-CAAF5FDC7664}" type="slidenum">
              <a:rPr lang="en-US" u="none" smtClean="0">
                <a:solidFill>
                  <a:srgbClr val="000000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u="none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6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86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62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93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86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600"/>
              </a:lnSpc>
              <a:defRPr sz="34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FARE CLIC PER MODIFICARE LO STILE DEL TITOLO DELLO SCHEMA 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7FA033-79E9-4921-B88E-03D9DAAC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37832"/>
            <a:ext cx="2700000" cy="46192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604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11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11B9727-26D5-42C6-AA8E-16F0A9551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DB52600-6114-4FF8-A64F-1419078C0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35A5DA5-9B3D-430B-9B7D-12A49C896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C87520E-C40B-4CBE-A2FA-D2587AA99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953CB5C-8C23-4943-AA23-507887A04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EA2B975-3B1B-40A2-9512-420987E4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786F-2E78-40C5-B10E-80F23F16E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6080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8081963" y="1557338"/>
            <a:ext cx="365378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65B96CC-8D49-494F-9C8A-BD8535137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1DD249C-FFFA-4674-9CB5-ABEFDF504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6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4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CFFE7A2-271E-4180-8862-1207E565D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A34ABB8-E594-41C5-B46B-F19275F5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203E877-BB68-4C3E-A95D-262A3B383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DB77A0D-9AB4-48A1-82C5-A09A7D4F7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0FB10A6-C138-494B-9E13-24A27B828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4B33C25-F53C-40FF-87FE-5A1021509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8A4B74D-95FF-4ECC-AED0-C183993F8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324380-A91B-40DB-8B06-87F1716A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63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F54AFB7-6D67-44BA-975B-F9E2C29BB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092375"/>
            <a:ext cx="2700000" cy="46192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892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32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879C-CCB5-4075-80C6-84B872831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69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9123-4D24-4E4E-9E98-6B2EA4437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61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3E94-8CF8-452E-A16D-BEC7B801D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385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B1C6-EE61-45B1-B06A-C6573AC79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817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786F-2E78-40C5-B10E-80F23F16E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061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9123-4D24-4E4E-9E98-6B2EA4437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055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786B-4F22-402E-B738-B570E99FB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677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18CF-FC44-42FB-8C99-C4D79E7FA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1010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3566E-4E44-483B-A8D8-FD2788B82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0163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2DEA-4EC4-4490-AC67-6E670B4A8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37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4D0-47F9-4CB7-B3C9-8DB5B17F2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9411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532B-F7C6-4D71-A923-EFFBAD9BB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801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786B-4F22-402E-B738-B570E99FB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800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1" y="6402659"/>
            <a:ext cx="840883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40"/>
            <a:ext cx="11264003" cy="4481153"/>
          </a:xfrm>
        </p:spPr>
        <p:txBody>
          <a:bodyPr lIns="0" tIns="0" rIns="0" bIns="0">
            <a:noAutofit/>
          </a:bodyPr>
          <a:lstStyle>
            <a:lvl1pPr marL="214313" indent="-214313">
              <a:spcAft>
                <a:spcPts val="1350"/>
              </a:spcAft>
              <a:buSzPct val="120000"/>
              <a:buFont typeface="Courier New" panose="02070309020205020404" pitchFamily="49" charset="0"/>
              <a:buChar char="o"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48361"/>
            <a:ext cx="11269308" cy="294953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2250"/>
              </a:lnSpc>
              <a:defRPr sz="21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9" y="6394755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7"/>
            <a:ext cx="501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1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6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539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9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48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2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6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7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11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18CF-FC44-42FB-8C99-C4D79E7FA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112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7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5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198120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724155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856538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7371333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366213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5107334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866490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44727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3566E-4E44-483B-A8D8-FD2788B82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299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7682637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142191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0686675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27"/>
          <p:cNvSpPr>
            <a:spLocks noGrp="1"/>
          </p:cNvSpPr>
          <p:nvPr>
            <p:ph type="title" hasCustomPrompt="1"/>
          </p:nvPr>
        </p:nvSpPr>
        <p:spPr>
          <a:xfrm>
            <a:off x="6407768" y="2797623"/>
            <a:ext cx="4794883" cy="813043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451" y="401684"/>
            <a:ext cx="1348373" cy="627017"/>
          </a:xfrm>
          <a:prstGeom prst="rect">
            <a:avLst/>
          </a:prstGeom>
        </p:spPr>
      </p:pic>
      <p:sp>
        <p:nvSpPr>
          <p:cNvPr id="4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407769" y="3686317"/>
            <a:ext cx="4794881" cy="420991"/>
          </a:xfrm>
          <a:prstGeom prst="rect">
            <a:avLst/>
          </a:prstGeom>
        </p:spPr>
        <p:txBody>
          <a:bodyPr anchor="ctr"/>
          <a:lstStyle>
            <a:lvl1pPr>
              <a:defRPr sz="1500" b="1" i="0" baseline="0">
                <a:solidFill>
                  <a:schemeClr val="bg1">
                    <a:lumMod val="75000"/>
                  </a:schemeClr>
                </a:solidFill>
                <a:latin typeface="UNFPA-Semibold" charset="0"/>
                <a:ea typeface="UNFPA-Semibold" charset="0"/>
                <a:cs typeface="UNFPA-Semibold" charset="0"/>
              </a:defRPr>
            </a:lvl1pPr>
          </a:lstStyle>
          <a:p>
            <a:pPr lvl="0"/>
            <a:r>
              <a:rPr lang="en-GB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9661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5670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hape 11"/>
          <p:cNvSpPr>
            <a:spLocks noGrp="1"/>
          </p:cNvSpPr>
          <p:nvPr>
            <p:ph type="sldNum" sz="quarter" idx="2"/>
          </p:nvPr>
        </p:nvSpPr>
        <p:spPr>
          <a:xfrm>
            <a:off x="11504246" y="285982"/>
            <a:ext cx="431417" cy="225789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bg1"/>
                </a:solidFill>
                <a:latin typeface="UNFPA-Text" charset="0"/>
                <a:ea typeface="UNFPA-Text" charset="0"/>
                <a:cs typeface="UNFPA-Text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mtClean="0">
                <a:solidFill>
                  <a:srgbClr val="FFFFFF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hape 11"/>
          <p:cNvSpPr txBox="1">
            <a:spLocks/>
          </p:cNvSpPr>
          <p:nvPr userDrawn="1"/>
        </p:nvSpPr>
        <p:spPr>
          <a:xfrm>
            <a:off x="11504246" y="6408285"/>
            <a:ext cx="431417" cy="208856"/>
          </a:xfrm>
          <a:prstGeom prst="rect">
            <a:avLst/>
          </a:prstGeom>
        </p:spPr>
        <p:txBody>
          <a:bodyPr anchor="ctr"/>
          <a:lstStyle>
            <a:defPPr marL="0" marR="0" indent="0" algn="l" defTabSz="3428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FPA-Text" charset="0"/>
                <a:ea typeface="UNFPA-Text" charset="0"/>
                <a:cs typeface="UNFPA-Text" charset="0"/>
                <a:sym typeface="Helvetica Light"/>
              </a:defRPr>
            </a:lvl1pPr>
            <a:lvl2pPr marL="0" marR="0" indent="85717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171435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257152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342869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428587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514304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600022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685739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algn="r" defTabSz="23215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FPA-Text" charset="0"/>
                <a:sym typeface="Helvetica Light"/>
              </a:rPr>
              <a:pPr marL="0" marR="0" lvl="0" indent="0" algn="r" defTabSz="23215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FPA-Text" charset="0"/>
              <a:sym typeface="Helvetica Ligh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8623" y="2602692"/>
            <a:ext cx="11114757" cy="165262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074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2DEA-4EC4-4490-AC67-6E670B4A8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89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60224-84C0-4F6E-8242-27ECB74CD8B6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412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2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07/11/2022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u="non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1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8" r:id="rId14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60224-84C0-4F6E-8242-27ECB74CD8B6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868F5-69B6-4545-8876-B1795306660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  <p:sldLayoutId id="214748451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id="{4737D91B-4F67-44B8-A242-B6807C173A96}"/>
              </a:ext>
            </a:extLst>
          </p:cNvPr>
          <p:cNvSpPr txBox="1">
            <a:spLocks/>
          </p:cNvSpPr>
          <p:nvPr/>
        </p:nvSpPr>
        <p:spPr bwMode="auto">
          <a:xfrm>
            <a:off x="1055440" y="3717032"/>
            <a:ext cx="10117124" cy="12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3800" b="1" u="none" kern="0" dirty="0">
                <a:solidFill>
                  <a:srgbClr val="003399"/>
                </a:solidFill>
              </a:rPr>
              <a:t>Giovani</a:t>
            </a:r>
          </a:p>
          <a:p>
            <a:pPr marL="0" indent="0" algn="ctr">
              <a:buNone/>
            </a:pPr>
            <a:endParaRPr lang="it-IT" sz="2000" b="1" u="none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800" b="1" u="none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b="1" u="none" kern="0" dirty="0"/>
              <a:t>Alessandro ROSINA</a:t>
            </a:r>
          </a:p>
          <a:p>
            <a:pPr marL="0" indent="0" algn="ctr">
              <a:buNone/>
            </a:pPr>
            <a:r>
              <a:rPr lang="it-IT" sz="1800" u="none" kern="0" dirty="0"/>
              <a:t>Docente demografia, Università Cattolica di Milano</a:t>
            </a:r>
          </a:p>
          <a:p>
            <a:pPr marL="0" indent="0" algn="ctr">
              <a:buNone/>
            </a:pPr>
            <a:r>
              <a:rPr lang="it-IT" sz="1800" u="none" kern="0" dirty="0"/>
              <a:t>Coordinatore Osservatorio giovani, Istituto Toniolo</a:t>
            </a:r>
          </a:p>
          <a:p>
            <a:endParaRPr lang="it-IT" sz="2200" u="none" kern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9B7E0C-D5F3-1F5D-8D7F-3CE7DF2B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68088"/>
            <a:ext cx="6480720" cy="31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16FBA66-4A49-E184-B648-C76D2CECD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0" y="764704"/>
            <a:ext cx="10082214" cy="44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1C8143-FF0F-F9BA-B3E5-AF563762DE95}"/>
              </a:ext>
            </a:extLst>
          </p:cNvPr>
          <p:cNvSpPr txBox="1"/>
          <p:nvPr/>
        </p:nvSpPr>
        <p:spPr>
          <a:xfrm>
            <a:off x="839416" y="1274489"/>
            <a:ext cx="10518974" cy="345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Rapporto Lombardia 2021 (Polis Lombardia)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2000" b="1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 della pandemia </a:t>
            </a:r>
            <a:r>
              <a:rPr lang="it-IT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“è cresciuto il divario tra le generazioni sia dal punto di vista demografico sia delle fragilità economiche e sociali nelle diverse fasce d’età e nelle condizioni di vantaggio/svantaggio”.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“è cresciuto il divario tra chi (soggetti e territori) ha accesso a servizi sanitari, sociali ed educativi di qualità e quelli che ne sono privi”.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 il </a:t>
            </a:r>
            <a:r>
              <a:rPr lang="it-IT" sz="2000" b="1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it-IT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torna di attualità il tema della governance delle politiche pubbliche (legate soprattutto alla gestione degli investimenti) e della loro efficacia”.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(“Introduzione. Un New </a:t>
            </a:r>
            <a:r>
              <a:rPr lang="it-IT" sz="2000" u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ancora da costruire”, pp. 13 e 15-16).</a:t>
            </a:r>
            <a:endParaRPr lang="it-IT" sz="24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2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1C8143-FF0F-F9BA-B3E5-AF563762DE95}"/>
              </a:ext>
            </a:extLst>
          </p:cNvPr>
          <p:cNvSpPr txBox="1"/>
          <p:nvPr/>
        </p:nvSpPr>
        <p:spPr>
          <a:xfrm>
            <a:off x="695400" y="260648"/>
            <a:ext cx="10801200" cy="649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OPPORTUNITA’ DELLA PROGRAMMAZIONE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attenta descrizione dei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fattori critici che caratterizzano oggi la situazione del sistema educativo 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nostro Paese, tra i quali: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	carenze strutturali nell’offerta di servizi di educazione e istruzione primarie;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(ii)	gap nelle competenze di base, alto tasso di abbandono scolastico e divari territoriali;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(iii)	skills mismatch tra istruzione e domanda di lavoro.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le maggiori misure anche potenziamento delle politiche attive: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programma GOL (Garanzia Occupabilità dei Lavoratori), varo Piano per le nuove competenze, rafforzamento del sistema duale.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Legge di Bilancio 2022 ha stanziato fondi dedicati all’istituzione di servizi per i giovani nei Centri per l’Impiego (CPI)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Grazie a questi fondi, “si creeranno Sportelli Giovani in tutti i CPI con competenze e professionalità specifiche per accogliere i giovani NEET e gestirne le eventuali situazioni di disagio sociale e/o psicologico. In questo modo tali figure, oltre ad accogliere i giovani, potranno indirizzarli in modo più efficace verso le risorse locali più adatte alla loro situazione e potranno fare rete con gli enti pubblici e privati della formazione, con i servizi sociali e con il tessuto produttivo del territorio”.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Legge Regionale 31 marzo 2022, n. 4 “La Lombardia è dei giovani”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contiene indicazioni e proposte in coerenza con tale quadro.</a:t>
            </a:r>
          </a:p>
        </p:txBody>
      </p:sp>
    </p:spTree>
    <p:extLst>
      <p:ext uri="{BB962C8B-B14F-4D97-AF65-F5344CB8AC3E}">
        <p14:creationId xmlns:p14="http://schemas.microsoft.com/office/powerpoint/2010/main" val="322111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1C8143-FF0F-F9BA-B3E5-AF563762DE95}"/>
              </a:ext>
            </a:extLst>
          </p:cNvPr>
          <p:cNvSpPr txBox="1"/>
          <p:nvPr/>
        </p:nvSpPr>
        <p:spPr>
          <a:xfrm>
            <a:off x="695400" y="471460"/>
            <a:ext cx="10729192" cy="713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EMERSI DAI LABORATORI MULTILIVELLO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generale è condivisa consapevolezza che molto del successo dipende dall’integrazione con le politiche attive sul territorio, favorendo la cooperazione tra pubblico, privato e rete sociale.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INFORMAZIONE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va migliorata l’informazione su servizi e strumenti disponibili.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OPERATORI: 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vanno rafforzate le competenze degli operatori, degli educatori, di tutti coloro che svolgono una attività di formazione e inserimento dei giovani nel mondo del lavoro; il rafforzamento delle competenze dei giovani chiama in causa prima di tutto le competenze di chi li forma e li orienta.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CAPACITÀ DI INTERCETTAZIONE, INTERAZIONE E INGAGGIO: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servono approcci e tipologie di accesso diversificate per poter intercettare diverse tipologie di target, e in particolare chi rimane spesso escluso da opportunità e percorsi universalistici.</a:t>
            </a:r>
            <a:endParaRPr lang="it-IT" sz="20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1C8143-FF0F-F9BA-B3E5-AF563762DE95}"/>
              </a:ext>
            </a:extLst>
          </p:cNvPr>
          <p:cNvSpPr txBox="1"/>
          <p:nvPr/>
        </p:nvSpPr>
        <p:spPr>
          <a:xfrm>
            <a:off x="833610" y="440471"/>
            <a:ext cx="10518974" cy="594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PROPOSTE /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Attivazione di percorsi integrati di orientamento scolastico e professionale e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contrasto all’abbandono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collaborazione con Regione Lombardia, Polis e Ufficio Scolastico Regionale.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 di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“Talent hub”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Piattaforma Regionale Orientamento 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strumento per strutturare nei territori Centri di competenza collegati in rete, a disposizione di giovani, famiglie, aziende, scuole, Comuni e Ambiti territoriali.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Collaborazione con Regione e con la Rete regionale ITS-IFTS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diffusione e promozione dei percorsi formativi proposti e realizzati nei territori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b="1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Collaborazione con Associazioni di categoria 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raccordo con il sistema produttivo, per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dati e diffusione bisogni occupazionali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1C8143-FF0F-F9BA-B3E5-AF563762DE95}"/>
              </a:ext>
            </a:extLst>
          </p:cNvPr>
          <p:cNvSpPr txBox="1"/>
          <p:nvPr/>
        </p:nvSpPr>
        <p:spPr>
          <a:xfrm>
            <a:off x="761602" y="501504"/>
            <a:ext cx="10518974" cy="616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u="none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PROPOSTE /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Collaborazione tra Regione e ANPAL Servizi per 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potenziare sul territorio i servizi delle politiche attive, con operatori qualificati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grado di interagire con i giovani e proporre percorsi personalizzati coerenti anche con le specificità del territorio.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Favorire una </a:t>
            </a:r>
            <a:r>
              <a:rPr lang="it-IT" sz="2000" b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 interazione, condivisione di informazioni e di iniziative integrate tra Centri per l’impiego, scuole, Informagiovani </a:t>
            </a:r>
            <a:r>
              <a:rPr lang="it-IT" sz="20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 la rete sociale coordinata), sia tra esse che in relazione con </a:t>
            </a:r>
            <a:r>
              <a:rPr lang="it-IT" sz="2000" b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aziende sul territorio</a:t>
            </a:r>
            <a:r>
              <a:rPr lang="it-IT" sz="20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tratta infatti di interlocutori cruciali per una transizione scuola-lavoro di successo di cui beneficia poi tutto il territorio.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Attuazione della Legge Regionale 31 marzo 2022, n. 4 “La Lombardia è dei giovani”, con particolare attenzione agli artt. 3 (Funzioni dei Comuni) e 6 (</a:t>
            </a:r>
            <a:r>
              <a:rPr lang="it-IT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regionale dei servizi Informagiovani)</a:t>
            </a: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Avvio di un percorso che renda strutturale il processo di monitoraggio e valutazione di impatto. </a:t>
            </a:r>
          </a:p>
        </p:txBody>
      </p:sp>
    </p:spTree>
    <p:extLst>
      <p:ext uri="{BB962C8B-B14F-4D97-AF65-F5344CB8AC3E}">
        <p14:creationId xmlns:p14="http://schemas.microsoft.com/office/powerpoint/2010/main" val="34969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15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1500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sz="1500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sz="1500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sz="1500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sz="1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685800"/>
            <a:fld id="{CF60EB50-2168-4E05-9F97-E9F440E9ADAD}" type="slidenum">
              <a:rPr lang="en-US" altLang="it-IT" sz="1050" u="none">
                <a:solidFill>
                  <a:srgbClr val="000000"/>
                </a:solidFill>
                <a:latin typeface="Times New Roman" pitchFamily="18" charset="0"/>
              </a:rPr>
              <a:pPr defTabSz="685800"/>
              <a:t>2</a:t>
            </a:fld>
            <a:endParaRPr lang="en-US" altLang="it-IT" sz="105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AutoShape 2" descr="http://upload.wikimedia.org/wikipedia/commons/3/3f/No-red.sv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it-IT" altLang="it-IT" sz="18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6" y="1775909"/>
            <a:ext cx="5669720" cy="3704267"/>
          </a:xfrm>
          <a:prstGeom prst="rect">
            <a:avLst/>
          </a:prstGeom>
        </p:spPr>
      </p:pic>
      <p:cxnSp>
        <p:nvCxnSpPr>
          <p:cNvPr id="6" name="Connettore 2 5"/>
          <p:cNvCxnSpPr>
            <a:cxnSpLocks/>
          </p:cNvCxnSpPr>
          <p:nvPr/>
        </p:nvCxnSpPr>
        <p:spPr>
          <a:xfrm flipH="1">
            <a:off x="8737600" y="2083741"/>
            <a:ext cx="2454467" cy="913211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651488" y="1132227"/>
            <a:ext cx="3685466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u="none" dirty="0">
                <a:solidFill>
                  <a:prstClr val="black"/>
                </a:solidFill>
                <a:latin typeface="Arial" charset="0"/>
                <a:ea typeface="Arial" charset="0"/>
              </a:rPr>
              <a:t>Popolazione italiana in specifiche classi di età</a:t>
            </a:r>
            <a:r>
              <a:rPr lang="it-IT" sz="1200" u="none" dirty="0">
                <a:solidFill>
                  <a:prstClr val="black"/>
                </a:solidFill>
                <a:latin typeface="Arial" charset="0"/>
                <a:ea typeface="Arial" charset="0"/>
              </a:rPr>
              <a:t> </a:t>
            </a:r>
          </a:p>
          <a:p>
            <a:pPr algn="just" defTabSz="685800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u="none" dirty="0">
                <a:solidFill>
                  <a:prstClr val="black"/>
                </a:solidFill>
                <a:latin typeface="Arial" charset="0"/>
                <a:ea typeface="Arial" charset="0"/>
              </a:rPr>
              <a:t>(dati in migliaia)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12281" y="201430"/>
            <a:ext cx="6361386" cy="31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algn="ctr" defTabSz="6858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200" b="1" u="none" dirty="0">
                <a:solidFill>
                  <a:srgbClr val="003399"/>
                </a:solidFill>
              </a:rPr>
              <a:t>IL PARADOSSO DEL «DEGIOVANIMENTO»</a:t>
            </a:r>
          </a:p>
          <a:p>
            <a:pPr marL="457200" indent="-457200" algn="ctr" defTabSz="6858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200" b="1" u="none" dirty="0">
                <a:solidFill>
                  <a:srgbClr val="003399"/>
                </a:solidFill>
              </a:rPr>
              <a:t>QUANTITATIVO E QUALITATIVO</a:t>
            </a:r>
          </a:p>
          <a:p>
            <a:pPr marL="457200" indent="-457200" algn="ctr" defTabSz="6858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1500" b="1" u="none" dirty="0">
              <a:solidFill>
                <a:srgbClr val="003399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8F1CD8-74DE-4F1A-A1BE-354CAFA0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36" y="1219476"/>
            <a:ext cx="5618838" cy="5233860"/>
          </a:xfrm>
          <a:prstGeom prst="rect">
            <a:avLst/>
          </a:prstGeom>
        </p:spPr>
      </p:pic>
      <p:sp>
        <p:nvSpPr>
          <p:cNvPr id="13" name="Rettangolo arrotondato 10">
            <a:extLst>
              <a:ext uri="{FF2B5EF4-FFF2-40B4-BE49-F238E27FC236}">
                <a16:creationId xmlns:a16="http://schemas.microsoft.com/office/drawing/2014/main" id="{D7942144-169B-42B8-911C-AE406CB8A682}"/>
              </a:ext>
            </a:extLst>
          </p:cNvPr>
          <p:cNvSpPr/>
          <p:nvPr/>
        </p:nvSpPr>
        <p:spPr bwMode="auto">
          <a:xfrm>
            <a:off x="5663952" y="2852936"/>
            <a:ext cx="215375" cy="254158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it-IT" sz="1800" u="non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2CC9C8D-DCD9-456E-8374-E4B786A6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472" y="5590058"/>
            <a:ext cx="2601218" cy="2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ctr" defTabSz="3429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it-IT" altLang="it-IT" sz="700" u="none" dirty="0">
                <a:solidFill>
                  <a:srgbClr val="000000"/>
                </a:solidFill>
              </a:rPr>
              <a:t>Fonte: elaborazione dati Istat</a:t>
            </a:r>
          </a:p>
          <a:p>
            <a:pPr marL="457200" indent="-457200" algn="ctr" defTabSz="3429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it-IT" altLang="it-IT" sz="700" u="none" dirty="0">
              <a:solidFill>
                <a:srgbClr val="000000"/>
              </a:solidFill>
            </a:endParaRPr>
          </a:p>
          <a:p>
            <a:pPr marL="457200" indent="-457200" algn="ctr" defTabSz="3429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it-IT" altLang="it-IT" sz="700" u="non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936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79320" y="1988840"/>
            <a:ext cx="11264002" cy="402371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altLang="it-IT"/>
              <a:t>Giovani 18-24 anni che non hanno titoli scolastici superiori alla licenza media, non sono in possesso di qualifiche professionali ottenute in corsi con durata di almeno 2 anni e non frequenta né corsi scolastici né attività formative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/>
              <a:t>Strategia europea 2020: target =10%:  9,9% raggiunto in media europea nel 2020 e poi ulteriormente sceso a 9,1 nel 2021, ma in Italia ancora lontano ...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/>
              <a:t>In Italia sono cresciuti nell’anno dell’arrivo della pandemia da 13,3% del 2019  a </a:t>
            </a:r>
            <a:r>
              <a:rPr lang="it-IT" altLang="it-IT">
                <a:solidFill>
                  <a:srgbClr val="FF0000"/>
                </a:solidFill>
              </a:rPr>
              <a:t>14,2%</a:t>
            </a:r>
            <a:r>
              <a:rPr lang="it-IT" altLang="it-IT"/>
              <a:t> e tornano a scendere nel 2021 </a:t>
            </a:r>
            <a:r>
              <a:rPr lang="it-IT" altLang="it-IT" b="1"/>
              <a:t>12,7%</a:t>
            </a:r>
            <a:r>
              <a:rPr lang="it-IT" altLang="it-IT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it-IT"/>
              <a:t>Ampie diseguaglianze territoriali: valori più elevati si trovano nel Mezzogiorno (18,5%) – in particolare in Sicilia 21,2%, Puglia 17,6%), più bassi in Nord-est (9,6%) e Prov.aut. Trento (8,8%)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153A-D4C5-4CEF-8992-0D8815C829E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04EBAD-4BE8-5674-4009-E910E3E6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014412"/>
            <a:ext cx="11382375" cy="4829175"/>
          </a:xfrm>
          <a:prstGeom prst="rect">
            <a:avLst/>
          </a:prstGeom>
        </p:spPr>
      </p:pic>
      <p:sp>
        <p:nvSpPr>
          <p:cNvPr id="8" name="Rettangolo arrotondato 10">
            <a:extLst>
              <a:ext uri="{FF2B5EF4-FFF2-40B4-BE49-F238E27FC236}">
                <a16:creationId xmlns:a16="http://schemas.microsoft.com/office/drawing/2014/main" id="{FE100AF5-1A6B-D170-AECF-D71F65558C2A}"/>
              </a:ext>
            </a:extLst>
          </p:cNvPr>
          <p:cNvSpPr/>
          <p:nvPr/>
        </p:nvSpPr>
        <p:spPr bwMode="auto">
          <a:xfrm>
            <a:off x="9529590" y="3501008"/>
            <a:ext cx="2042696" cy="43204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3" name="Rettangolo arrotondato 10">
            <a:extLst>
              <a:ext uri="{FF2B5EF4-FFF2-40B4-BE49-F238E27FC236}">
                <a16:creationId xmlns:a16="http://schemas.microsoft.com/office/drawing/2014/main" id="{CBCFB4BC-2B99-7459-0382-50C10CB2795F}"/>
              </a:ext>
            </a:extLst>
          </p:cNvPr>
          <p:cNvSpPr/>
          <p:nvPr/>
        </p:nvSpPr>
        <p:spPr bwMode="auto">
          <a:xfrm>
            <a:off x="6384032" y="3489578"/>
            <a:ext cx="648072" cy="43204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3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8E7B20-08E5-4AC9-A71A-6A9A5541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533877"/>
            <a:ext cx="11307753" cy="6125431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05BC7DD-B4B5-42F1-9819-45A5E32C061B}"/>
              </a:ext>
            </a:extLst>
          </p:cNvPr>
          <p:cNvSpPr/>
          <p:nvPr/>
        </p:nvSpPr>
        <p:spPr>
          <a:xfrm>
            <a:off x="551384" y="3546351"/>
            <a:ext cx="4968552" cy="1224136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B3C133-50AB-4179-A888-CCF5A690A997}"/>
              </a:ext>
            </a:extLst>
          </p:cNvPr>
          <p:cNvSpPr/>
          <p:nvPr/>
        </p:nvSpPr>
        <p:spPr>
          <a:xfrm>
            <a:off x="1959451" y="12134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37609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IMPATTO DELLA PANDEMIA: sui progetti dei giovani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8F77228-D221-428B-9F8F-9FBC96D5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5805265"/>
            <a:ext cx="1121609" cy="39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4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4788A0-6C0B-401D-A3C8-A5C2323B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16632"/>
            <a:ext cx="7432818" cy="31169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05FDB20-CEDF-452E-BE92-CEDFA897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550" y="3573016"/>
            <a:ext cx="5832770" cy="333301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7D501F-EEB4-44D3-87F7-6F3DD06AE7EB}"/>
              </a:ext>
            </a:extLst>
          </p:cNvPr>
          <p:cNvSpPr txBox="1"/>
          <p:nvPr/>
        </p:nvSpPr>
        <p:spPr>
          <a:xfrm>
            <a:off x="7680176" y="3140968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Assolombarda</a:t>
            </a:r>
          </a:p>
        </p:txBody>
      </p:sp>
    </p:spTree>
    <p:extLst>
      <p:ext uri="{BB962C8B-B14F-4D97-AF65-F5344CB8AC3E}">
        <p14:creationId xmlns:p14="http://schemas.microsoft.com/office/powerpoint/2010/main" val="156425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525A0A-CE06-111D-919E-60E22F96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4" y="289091"/>
            <a:ext cx="5244762" cy="60594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158A22-5075-09FF-12D8-D9E427281FF2}"/>
              </a:ext>
            </a:extLst>
          </p:cNvPr>
          <p:cNvSpPr txBox="1"/>
          <p:nvPr/>
        </p:nvSpPr>
        <p:spPr>
          <a:xfrm>
            <a:off x="6309909" y="473968"/>
            <a:ext cx="545610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La lunga emergenza sanitaria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(con le sue restrizioni e complicazioni relative alla scuola, alle relazioni, al lavoro, alle scelte di vita)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ha lasciato segni pesanti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Ha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eroso in modo marcato le risorse positive interne e le competenze sociali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 in tutte le dimensioni.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A diminuire (2022 su 2020) è in particolare: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chi afferma di avere (“molto” o “moltissimo”) una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“Idea positiva di sé”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 (da 53,3% a 45,9%),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chi ha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“Motivazione ed entusiasmo nelle proprie azioni”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 (da 64,5% a 57,4%).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chi sa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“Perseguire un obiettivo”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 (da 67,0 a 60,0).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Da un lato necessità di rispondere a esperienza negativa collettiva con esperienze personali positive,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d’altro lato ancor più difficile intercettazione e ingaggio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(«ghosting generation»?) </a:t>
            </a:r>
          </a:p>
        </p:txBody>
      </p:sp>
    </p:spTree>
    <p:extLst>
      <p:ext uri="{BB962C8B-B14F-4D97-AF65-F5344CB8AC3E}">
        <p14:creationId xmlns:p14="http://schemas.microsoft.com/office/powerpoint/2010/main" val="235738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34E07-AEFD-B84F-A5D2-75A39910B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88BEF0-7D62-0244-85E3-7E0F5B8BE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B8D63B-94C1-0D46-9886-699E801A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5238AC-07A2-9141-81FA-0F8F61EF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7D647B-9E21-4044-90CD-1048B74D7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AB03D7F-4B2F-BD49-AF78-0A2DFA87B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B61EC6-0C42-8C44-9EB6-EA682813C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AC15E5A-028B-F146-AED2-6917FE537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69EDCF-FDE0-DC4E-A8A9-C685CD948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85CE4A6-9493-BC46-9B7E-163900AE3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DE49E7A-1064-D740-AD42-834B24419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C2C50F0-9237-1840-9C9F-FD232146CE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ttangolo arrotondato 7">
            <a:extLst>
              <a:ext uri="{FF2B5EF4-FFF2-40B4-BE49-F238E27FC236}">
                <a16:creationId xmlns:a16="http://schemas.microsoft.com/office/drawing/2014/main" id="{361F6892-9525-F314-AFA4-2833D98545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99856" y="2924943"/>
            <a:ext cx="6913488" cy="58501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None/>
            </a:pPr>
            <a:endParaRPr lang="it-IT" altLang="it-IT" sz="2400" u="none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16" name="Rettangolo arrotondato 7">
            <a:extLst>
              <a:ext uri="{FF2B5EF4-FFF2-40B4-BE49-F238E27FC236}">
                <a16:creationId xmlns:a16="http://schemas.microsoft.com/office/drawing/2014/main" id="{FD7C92C3-6C85-D7CD-3C5B-6BF06610F3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71144" y="4428157"/>
            <a:ext cx="6913488" cy="58501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None/>
            </a:pPr>
            <a:endParaRPr lang="it-IT" altLang="it-IT" sz="2400" u="none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6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F6C6AD-D263-44CA-96AE-6E28F389E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620688"/>
            <a:ext cx="9924315" cy="50382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B89B25-8664-4300-BE95-6FDCE507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664608"/>
            <a:ext cx="1527246" cy="8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6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0E2746-5C62-4BFF-A60C-29CD7E1C7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5" y="1112708"/>
            <a:ext cx="8088593" cy="43406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C80AF7-8E5D-A3D3-0614-D823DCBF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047" y="1498294"/>
            <a:ext cx="3338862" cy="34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0104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5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1143</Words>
  <Application>Microsoft Office PowerPoint</Application>
  <PresentationFormat>Widescreen</PresentationFormat>
  <Paragraphs>88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15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Courier New</vt:lpstr>
      <vt:lpstr>Gill Sans MT</vt:lpstr>
      <vt:lpstr>Tahoma</vt:lpstr>
      <vt:lpstr>Times New Roman</vt:lpstr>
      <vt:lpstr>UNFPA-Semibold</vt:lpstr>
      <vt:lpstr>UNFPA-Text</vt:lpstr>
      <vt:lpstr>Wingdings 2</vt:lpstr>
      <vt:lpstr>1_Struttura predefinita</vt:lpstr>
      <vt:lpstr>Tema di Office</vt:lpstr>
      <vt:lpstr>1_Tema di Office</vt:lpstr>
      <vt:lpstr>elenco puntato</vt:lpstr>
      <vt:lpstr>3_Struttura predefinita</vt:lpstr>
      <vt:lpstr>1_Office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MPI for Demographic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Giovani</dc:title>
  <dc:creator>Rosina Alessandro</dc:creator>
  <cp:lastModifiedBy>G. Vismara</cp:lastModifiedBy>
  <cp:revision>1855</cp:revision>
  <cp:lastPrinted>2021-03-14T08:58:31Z</cp:lastPrinted>
  <dcterms:created xsi:type="dcterms:W3CDTF">1999-10-20T10:08:00Z</dcterms:created>
  <dcterms:modified xsi:type="dcterms:W3CDTF">2022-11-07T13:33:54Z</dcterms:modified>
</cp:coreProperties>
</file>